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57" r:id="rId5"/>
    <p:sldId id="283" r:id="rId6"/>
    <p:sldId id="271" r:id="rId7"/>
    <p:sldId id="258" r:id="rId8"/>
    <p:sldId id="259" r:id="rId9"/>
    <p:sldId id="280" r:id="rId10"/>
    <p:sldId id="260" r:id="rId11"/>
    <p:sldId id="262" r:id="rId12"/>
    <p:sldId id="279" r:id="rId13"/>
    <p:sldId id="269" r:id="rId14"/>
    <p:sldId id="264" r:id="rId15"/>
    <p:sldId id="265" r:id="rId16"/>
    <p:sldId id="281" r:id="rId17"/>
    <p:sldId id="267" r:id="rId18"/>
    <p:sldId id="282" r:id="rId19"/>
    <p:sldId id="266" r:id="rId20"/>
    <p:sldId id="273" r:id="rId21"/>
    <p:sldId id="284" r:id="rId22"/>
    <p:sldId id="278" r:id="rId23"/>
    <p:sldId id="285" r:id="rId24"/>
    <p:sldId id="286" r:id="rId25"/>
    <p:sldId id="287" r:id="rId26"/>
    <p:sldId id="289" r:id="rId27"/>
    <p:sldId id="290" r:id="rId2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C0A"/>
    <a:srgbClr val="F9A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sdd\BUREAUTIQUE\2022\GESTION%20DES%20DECHETS\Pr&#233;vention\PLDPMA\analyse%20demographique\DIAG%20SOCIO%20ECO\diagnostic%20sociodemographiqu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sdd\BUREAUTIQUE\2022\GESTION%20DES%20DECHETS\Pr&#233;vention\PLDPMA\analyse%20demographique\DIAG%20SOCIO%20ECO\diagnostic%20sociodemographiqu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NAS-sdd\BUREAUTIQUE\2022\GESTION%20DES%20DECHETS\Pr&#233;vention\PLDPMA\analyse%20demographique\DIAG%20SOCIO%20ECO\diagnostic%20sociodemographiq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Composition des ménages par</a:t>
            </a:r>
            <a:r>
              <a:rPr lang="fr-FR" baseline="0"/>
              <a:t> communauté de communes </a:t>
            </a:r>
            <a:endParaRPr lang="fr-FR"/>
          </a:p>
        </c:rich>
      </c:tx>
      <c:layout>
        <c:manualLayout>
          <c:xMode val="edge"/>
          <c:yMode val="edge"/>
          <c:x val="0.13450962385072235"/>
          <c:y val="2.6622291522477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15-418C-8903-3A543E3710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15-418C-8903-3A543E37101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15-418C-8903-3A543E37101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15-418C-8903-3A543E37101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15-418C-8903-3A543E37101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515-418C-8903-3A543E3710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taille_men!$A$2:$A$8</c:f>
              <c:strCache>
                <c:ptCount val="7"/>
                <c:pt idx="0">
                  <c:v>Quercy Caussadais</c:v>
                </c:pt>
                <c:pt idx="1">
                  <c:v>Quercy Rouergue</c:v>
                </c:pt>
                <c:pt idx="2">
                  <c:v>Quercy Vert Aveyron</c:v>
                </c:pt>
                <c:pt idx="3">
                  <c:v>CC Plaines et Coteaux Pays Lafrançaisin</c:v>
                </c:pt>
                <c:pt idx="4">
                  <c:v>Pays de Serres en Quercy</c:v>
                </c:pt>
                <c:pt idx="5">
                  <c:v>2 rives</c:v>
                </c:pt>
                <c:pt idx="6">
                  <c:v>Lomagne Tarn et Garonnaise</c:v>
                </c:pt>
              </c:strCache>
            </c:strRef>
          </c:cat>
          <c:val>
            <c:numRef>
              <c:f>taille_men!$B$2:$B$8</c:f>
              <c:numCache>
                <c:formatCode>General</c:formatCode>
                <c:ptCount val="7"/>
                <c:pt idx="0">
                  <c:v>2.14</c:v>
                </c:pt>
                <c:pt idx="1">
                  <c:v>1.99</c:v>
                </c:pt>
                <c:pt idx="2">
                  <c:v>2.37</c:v>
                </c:pt>
                <c:pt idx="3">
                  <c:v>2.41</c:v>
                </c:pt>
                <c:pt idx="4">
                  <c:v>2.08</c:v>
                </c:pt>
                <c:pt idx="5">
                  <c:v>2.21</c:v>
                </c:pt>
                <c:pt idx="6">
                  <c:v>2.2200000000000002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21-4CE6-93C8-121C8378B1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48921744"/>
        <c:axId val="-1748914672"/>
      </c:barChart>
      <c:catAx>
        <c:axId val="-174892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748914672"/>
        <c:crosses val="autoZero"/>
        <c:auto val="1"/>
        <c:lblAlgn val="ctr"/>
        <c:lblOffset val="100"/>
        <c:noMultiLvlLbl val="0"/>
      </c:catAx>
      <c:valAx>
        <c:axId val="-1748914672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74892174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de l'habitat</a:t>
            </a:r>
            <a:r>
              <a:rPr lang="fr-FR" baseline="0" dirty="0"/>
              <a:t> selon la typologie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'log 2'!$G$16</c:f>
              <c:strCache>
                <c:ptCount val="1"/>
                <c:pt idx="0">
                  <c:v>Maisons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'log 2'!$F$17:$F$23</c:f>
              <c:strCache>
                <c:ptCount val="7"/>
                <c:pt idx="0">
                  <c:v>Quercy Caussadais</c:v>
                </c:pt>
                <c:pt idx="1">
                  <c:v>Quercy Rouergue</c:v>
                </c:pt>
                <c:pt idx="2">
                  <c:v>Quercy Vert Aveyron</c:v>
                </c:pt>
                <c:pt idx="3">
                  <c:v>CC Plaines et Coteaux Pays Lafrançaisin</c:v>
                </c:pt>
                <c:pt idx="4">
                  <c:v>Pays de Serres en Quercy</c:v>
                </c:pt>
                <c:pt idx="5">
                  <c:v>2 rives</c:v>
                </c:pt>
                <c:pt idx="6">
                  <c:v>Lomagne Tarn et Garonnaise</c:v>
                </c:pt>
              </c:strCache>
            </c:strRef>
          </c:cat>
          <c:val>
            <c:numRef>
              <c:f>'log 2'!$G$17:$G$23</c:f>
              <c:numCache>
                <c:formatCode>General</c:formatCode>
                <c:ptCount val="7"/>
                <c:pt idx="0">
                  <c:v>81.900000000000006</c:v>
                </c:pt>
                <c:pt idx="1">
                  <c:v>92.7</c:v>
                </c:pt>
                <c:pt idx="2">
                  <c:v>88.6</c:v>
                </c:pt>
                <c:pt idx="3">
                  <c:v>92.7</c:v>
                </c:pt>
                <c:pt idx="4">
                  <c:v>92.8</c:v>
                </c:pt>
                <c:pt idx="5">
                  <c:v>85.6</c:v>
                </c:pt>
                <c:pt idx="6">
                  <c:v>88.9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DC-42EF-AB83-307E0C140BDE}"/>
            </c:ext>
          </c:extLst>
        </c:ser>
        <c:ser>
          <c:idx val="1"/>
          <c:order val="1"/>
          <c:tx>
            <c:strRef>
              <c:f>'log 2'!$H$16</c:f>
              <c:strCache>
                <c:ptCount val="1"/>
                <c:pt idx="0">
                  <c:v>Appartements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'log 2'!$F$17:$F$23</c:f>
              <c:strCache>
                <c:ptCount val="7"/>
                <c:pt idx="0">
                  <c:v>Quercy Caussadais</c:v>
                </c:pt>
                <c:pt idx="1">
                  <c:v>Quercy Rouergue</c:v>
                </c:pt>
                <c:pt idx="2">
                  <c:v>Quercy Vert Aveyron</c:v>
                </c:pt>
                <c:pt idx="3">
                  <c:v>CC Plaines et Coteaux Pays Lafrançaisin</c:v>
                </c:pt>
                <c:pt idx="4">
                  <c:v>Pays de Serres en Quercy</c:v>
                </c:pt>
                <c:pt idx="5">
                  <c:v>2 rives</c:v>
                </c:pt>
                <c:pt idx="6">
                  <c:v>Lomagne Tarn et Garonnaise</c:v>
                </c:pt>
              </c:strCache>
            </c:strRef>
          </c:cat>
          <c:val>
            <c:numRef>
              <c:f>'log 2'!$H$17:$H$23</c:f>
              <c:numCache>
                <c:formatCode>General</c:formatCode>
                <c:ptCount val="7"/>
                <c:pt idx="0">
                  <c:v>17.2</c:v>
                </c:pt>
                <c:pt idx="1">
                  <c:v>6.6</c:v>
                </c:pt>
                <c:pt idx="2">
                  <c:v>10.199999999999999</c:v>
                </c:pt>
                <c:pt idx="3">
                  <c:v>6.5</c:v>
                </c:pt>
                <c:pt idx="4">
                  <c:v>6.5</c:v>
                </c:pt>
                <c:pt idx="5">
                  <c:v>13.4</c:v>
                </c:pt>
                <c:pt idx="6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DC-42EF-AB83-307E0C140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48916304"/>
        <c:axId val="-1748925552"/>
      </c:barChart>
      <c:catAx>
        <c:axId val="-174891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748925552"/>
        <c:crosses val="autoZero"/>
        <c:auto val="1"/>
        <c:lblAlgn val="ctr"/>
        <c:lblOffset val="100"/>
        <c:noMultiLvlLbl val="0"/>
      </c:catAx>
      <c:valAx>
        <c:axId val="-174892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74891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Taux de pauvreté par Communauté de Communes</a:t>
            </a:r>
            <a:endParaRPr lang="fr-FR">
              <a:effectLst/>
            </a:endParaRPr>
          </a:p>
        </c:rich>
      </c:tx>
      <c:layout>
        <c:manualLayout>
          <c:xMode val="edge"/>
          <c:yMode val="edge"/>
          <c:x val="0.1301645863941646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BF-4BC3-9D0A-1A4AC0CC99C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BF-4BC3-9D0A-1A4AC0CC99C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BF-4BC3-9D0A-1A4AC0CC99C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BF-4BC3-9D0A-1A4AC0CC99C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BF-4BC3-9D0A-1A4AC0CC99C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BF-4BC3-9D0A-1A4AC0CC99CF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8BF-4BC3-9D0A-1A4AC0CC99CF}"/>
              </c:ext>
            </c:extLst>
          </c:dPt>
          <c:cat>
            <c:strRef>
              <c:f>('Rev1'!$B$3,'Rev1'!$B$11,'Rev1'!$B$19,'Rev1'!$B$27,'Rev1'!$B$35,'Rev1'!$B$43,'Rev1'!$B$51,'Rev1'!$B$65)</c:f>
              <c:strCache>
                <c:ptCount val="8"/>
                <c:pt idx="0">
                  <c:v>Quercy Caussadais</c:v>
                </c:pt>
                <c:pt idx="1">
                  <c:v>Quercy Rouergue et  Gorges de l'Aveyron</c:v>
                </c:pt>
                <c:pt idx="2">
                  <c:v>Quercy Vert Aveyron</c:v>
                </c:pt>
                <c:pt idx="3">
                  <c:v>CC Plaines et Coteaux du pays Lafrançaisin</c:v>
                </c:pt>
                <c:pt idx="4">
                  <c:v>Pays de Serres en Quercy</c:v>
                </c:pt>
                <c:pt idx="5">
                  <c:v>2 rives</c:v>
                </c:pt>
                <c:pt idx="6">
                  <c:v>Lomagne</c:v>
                </c:pt>
                <c:pt idx="7">
                  <c:v>France</c:v>
                </c:pt>
              </c:strCache>
            </c:strRef>
          </c:cat>
          <c:val>
            <c:numRef>
              <c:f>('Rev1'!$C$3,'Rev1'!$C$11,'Rev1'!$C$19,'Rev1'!$C$27,'Rev1'!$C$35,'Rev1'!$C$43,'Rev1'!$C$51,'Rev1'!$C$65)</c:f>
              <c:numCache>
                <c:formatCode>General</c:formatCode>
                <c:ptCount val="8"/>
                <c:pt idx="0">
                  <c:v>16.8</c:v>
                </c:pt>
                <c:pt idx="1">
                  <c:v>23.2</c:v>
                </c:pt>
                <c:pt idx="2">
                  <c:v>13.6</c:v>
                </c:pt>
                <c:pt idx="3">
                  <c:v>14</c:v>
                </c:pt>
                <c:pt idx="4">
                  <c:v>23.1</c:v>
                </c:pt>
                <c:pt idx="5">
                  <c:v>16.600000000000001</c:v>
                </c:pt>
                <c:pt idx="6">
                  <c:v>16.2</c:v>
                </c:pt>
                <c:pt idx="7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8BF-4BC3-9D0A-1A4AC0CC9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48913584"/>
        <c:axId val="-1748913040"/>
      </c:barChart>
      <c:catAx>
        <c:axId val="-17489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748913040"/>
        <c:crosses val="autoZero"/>
        <c:auto val="1"/>
        <c:lblAlgn val="ctr"/>
        <c:lblOffset val="100"/>
        <c:noMultiLvlLbl val="0"/>
      </c:catAx>
      <c:valAx>
        <c:axId val="-174891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74891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93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92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7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5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1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9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29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8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26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014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96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281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6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63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20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8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35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48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60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1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5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4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3562-CB88-4740-BDAE-65C89441FD6A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9EDF-0CFF-4476-9C9A-42D2FB04C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0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2854" y="659027"/>
            <a:ext cx="102066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/>
              <a:t>PLPDMA</a:t>
            </a:r>
            <a:endParaRPr lang="fr-FR" b="1" dirty="0"/>
          </a:p>
          <a:p>
            <a:pPr algn="ctr"/>
            <a:r>
              <a:rPr lang="fr-FR" sz="6000" dirty="0"/>
              <a:t>Programme Local de Prévention des Déchets Ménagers et Assimilés</a:t>
            </a:r>
          </a:p>
          <a:p>
            <a:endParaRPr lang="fr-FR" sz="2400" dirty="0"/>
          </a:p>
          <a:p>
            <a:pPr algn="ctr"/>
            <a:r>
              <a:rPr lang="fr-FR" sz="3600" i="1" dirty="0"/>
              <a:t>Groupe de travail n°1 :</a:t>
            </a:r>
          </a:p>
          <a:p>
            <a:pPr algn="ctr"/>
            <a:r>
              <a:rPr lang="fr-FR" sz="3600" b="1" i="1" dirty="0"/>
              <a:t>Promotion de l’éco-exemplarité sur le territoire</a:t>
            </a:r>
          </a:p>
        </p:txBody>
      </p:sp>
    </p:spTree>
    <p:extLst>
      <p:ext uri="{BB962C8B-B14F-4D97-AF65-F5344CB8AC3E}">
        <p14:creationId xmlns:p14="http://schemas.microsoft.com/office/powerpoint/2010/main" val="333603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148622"/>
              </p:ext>
            </p:extLst>
          </p:nvPr>
        </p:nvGraphicFramePr>
        <p:xfrm>
          <a:off x="1926076" y="959224"/>
          <a:ext cx="9549765" cy="421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89530" y="204288"/>
            <a:ext cx="7799294" cy="952160"/>
          </a:xfrm>
        </p:spPr>
        <p:txBody>
          <a:bodyPr>
            <a:normAutofit fontScale="90000"/>
          </a:bodyPr>
          <a:lstStyle/>
          <a:p>
            <a:r>
              <a:rPr lang="fr-FR" sz="6600" dirty="0">
                <a:latin typeface="+mn-lt"/>
              </a:rPr>
              <a:t>2. Contexte du territoire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EE0C9A7-328D-7C93-D149-F8961D5534E3}"/>
              </a:ext>
            </a:extLst>
          </p:cNvPr>
          <p:cNvSpPr txBox="1"/>
          <p:nvPr/>
        </p:nvSpPr>
        <p:spPr>
          <a:xfrm>
            <a:off x="3976957" y="5256198"/>
            <a:ext cx="601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Fort taux de pauvreté sur le SDD82 :</a:t>
            </a:r>
          </a:p>
          <a:p>
            <a:pPr algn="ctr"/>
            <a:r>
              <a:rPr lang="fr-FR" dirty="0"/>
              <a:t>2,8 points au-dessus de la moyenne nationale</a:t>
            </a:r>
          </a:p>
        </p:txBody>
      </p:sp>
    </p:spTree>
    <p:extLst>
      <p:ext uri="{BB962C8B-B14F-4D97-AF65-F5344CB8AC3E}">
        <p14:creationId xmlns:p14="http://schemas.microsoft.com/office/powerpoint/2010/main" val="11028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389530" y="204288"/>
            <a:ext cx="7799294" cy="952160"/>
          </a:xfrm>
        </p:spPr>
        <p:txBody>
          <a:bodyPr>
            <a:normAutofit fontScale="90000"/>
          </a:bodyPr>
          <a:lstStyle/>
          <a:p>
            <a:r>
              <a:rPr lang="fr-FR" sz="6600" dirty="0">
                <a:latin typeface="+mn-lt"/>
              </a:rPr>
              <a:t>2. Contexte du territoire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87626" y="1574328"/>
            <a:ext cx="261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 hôpitaux publics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0402" y="1276430"/>
            <a:ext cx="45313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10 antennes départementales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8069" y="5529711"/>
            <a:ext cx="3075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23 EHPAD / résidences sénior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7698" y="5749978"/>
            <a:ext cx="3005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7 collèges et 7 lycées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3313" y="4665375"/>
            <a:ext cx="38110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107 écoles du 1</a:t>
            </a:r>
            <a:r>
              <a:rPr lang="fr-FR" sz="2600" baseline="30000" dirty="0"/>
              <a:t>er</a:t>
            </a:r>
            <a:r>
              <a:rPr lang="fr-FR" sz="2600" dirty="0"/>
              <a:t> degré (maternelle + primaire)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16072" y="3496340"/>
            <a:ext cx="24883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3 Pavillons Bleus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0392" y="2772354"/>
            <a:ext cx="2775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15 bases nautiques</a:t>
            </a:r>
          </a:p>
        </p:txBody>
      </p:sp>
      <p:pic>
        <p:nvPicPr>
          <p:cNvPr id="1030" name="Picture 6" descr="Panneau Isolé De L'hôpital De La Croix-Rouge Sur Fond Blanc Emblème De  Médecine Ou De Pharmacie Illustration Stock - Illustration du illustration,  élément: 16458348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17309" r="9630" b="15645"/>
          <a:stretch/>
        </p:blipFill>
        <p:spPr bwMode="auto">
          <a:xfrm>
            <a:off x="1968669" y="1656919"/>
            <a:ext cx="918957" cy="7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se nautique et de loisirs du lac d'Aubusson d'Auvergne - Livradois Fore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2596" r="14967" b="4437"/>
          <a:stretch/>
        </p:blipFill>
        <p:spPr bwMode="auto">
          <a:xfrm>
            <a:off x="8556219" y="3407521"/>
            <a:ext cx="759853" cy="7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njour Fille D'été Sur Un Anneau De Natation Nage Dans La Mer Ou La  Piscine. Illustration De Vacances D'été. Illustration Vectorielle. |  Vecteur Prem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15" y="2614605"/>
            <a:ext cx="844614" cy="8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dèle De Conception Logo école. Vector Illustration De L'icône Clip Art  Libres De Droits , Svg , Vecteurs Et Illustration. Image 67428213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t="16616" r="22159" b="35003"/>
          <a:stretch/>
        </p:blipFill>
        <p:spPr bwMode="auto">
          <a:xfrm>
            <a:off x="6599292" y="4656991"/>
            <a:ext cx="1074651" cy="9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s Personnes Agees | Vecteurs, photos et PSD gratuit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4" t="26129" r="8198" b="12137"/>
          <a:stretch/>
        </p:blipFill>
        <p:spPr bwMode="auto">
          <a:xfrm>
            <a:off x="2165232" y="5134062"/>
            <a:ext cx="894483" cy="1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ickets pour le monde | Tu es en étu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51" y="5529711"/>
            <a:ext cx="950247" cy="9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E78A542-21B6-B3C8-8DAF-956DC70BD0E4}"/>
              </a:ext>
            </a:extLst>
          </p:cNvPr>
          <p:cNvSpPr/>
          <p:nvPr/>
        </p:nvSpPr>
        <p:spPr>
          <a:xfrm>
            <a:off x="3666344" y="3988783"/>
            <a:ext cx="38110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169 restaurants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06E3BBF-0868-8C73-51A4-DD44FC3C9E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74" y="3780724"/>
            <a:ext cx="909320" cy="9093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0D13808-13CA-1C34-94AA-9485303F5F2C}"/>
              </a:ext>
            </a:extLst>
          </p:cNvPr>
          <p:cNvSpPr/>
          <p:nvPr/>
        </p:nvSpPr>
        <p:spPr>
          <a:xfrm>
            <a:off x="7850873" y="2502296"/>
            <a:ext cx="4305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31 marchés de plein air (SDD) </a:t>
            </a:r>
            <a:r>
              <a:rPr lang="fr-FR" dirty="0"/>
              <a:t>et 300 commerçants non sédentaires (T&amp;G)</a:t>
            </a:r>
            <a:endParaRPr lang="fr-FR" sz="2600" dirty="0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ABE4E73F-8F27-6C77-B6CD-85E928D86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62" y="2469748"/>
            <a:ext cx="769958" cy="8231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75C4E3-6D48-5B9A-09C8-542F59601C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64" y="1174085"/>
            <a:ext cx="740698" cy="8196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B06C93E-BBC9-07E0-1C52-2BB8CB7EEC99}"/>
              </a:ext>
            </a:extLst>
          </p:cNvPr>
          <p:cNvSpPr/>
          <p:nvPr/>
        </p:nvSpPr>
        <p:spPr>
          <a:xfrm>
            <a:off x="4702269" y="3415031"/>
            <a:ext cx="11471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9 gares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0620A59-D5A5-2795-2C9E-5C058E242EEA}"/>
              </a:ext>
            </a:extLst>
          </p:cNvPr>
          <p:cNvSpPr/>
          <p:nvPr/>
        </p:nvSpPr>
        <p:spPr>
          <a:xfrm>
            <a:off x="3112890" y="2057031"/>
            <a:ext cx="37875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2 cliniques/centre de soins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A703449-D0D8-D6AF-4E27-0EB1D409E12B}"/>
              </a:ext>
            </a:extLst>
          </p:cNvPr>
          <p:cNvSpPr/>
          <p:nvPr/>
        </p:nvSpPr>
        <p:spPr>
          <a:xfrm>
            <a:off x="8556219" y="1831559"/>
            <a:ext cx="26799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10 France Services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054C49F-773C-A213-BC3F-647FC23B672F}"/>
              </a:ext>
            </a:extLst>
          </p:cNvPr>
          <p:cNvSpPr/>
          <p:nvPr/>
        </p:nvSpPr>
        <p:spPr>
          <a:xfrm>
            <a:off x="4045118" y="4640911"/>
            <a:ext cx="28552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33 supérettes et supermarchés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C9CB3F3-B522-2044-F669-2DBB852E6CD7}"/>
              </a:ext>
            </a:extLst>
          </p:cNvPr>
          <p:cNvSpPr/>
          <p:nvPr/>
        </p:nvSpPr>
        <p:spPr>
          <a:xfrm>
            <a:off x="8241540" y="4235697"/>
            <a:ext cx="31901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13 offices de tourisme</a:t>
            </a:r>
          </a:p>
        </p:txBody>
      </p:sp>
      <p:pic>
        <p:nvPicPr>
          <p:cNvPr id="1026" name="Picture 2" descr="Fichier:Logo SNCF Gares &amp; Connexions - 2020.svg — Wikipé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82" y="3242786"/>
            <a:ext cx="792449" cy="65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nce Services : nouvelles permanences à la Mairi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51" y="1863036"/>
            <a:ext cx="870328" cy="4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UDOTSI Nord Les logos à télécharger - UDOTSI Nord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11195" r="13315" b="14476"/>
          <a:stretch/>
        </p:blipFill>
        <p:spPr bwMode="auto">
          <a:xfrm>
            <a:off x="7613558" y="4193805"/>
            <a:ext cx="49181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légumes sur panier chariot épicerie logo icône design ...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12455" r="17309" b="19848"/>
          <a:stretch/>
        </p:blipFill>
        <p:spPr bwMode="auto">
          <a:xfrm>
            <a:off x="3094785" y="4814388"/>
            <a:ext cx="682162" cy="6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0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0325" y="263610"/>
            <a:ext cx="1911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Atelier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88" y="1094607"/>
            <a:ext cx="5831874" cy="47124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47100" y="2781300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À vos idées ! </a:t>
            </a:r>
          </a:p>
        </p:txBody>
      </p:sp>
    </p:spTree>
    <p:extLst>
      <p:ext uri="{BB962C8B-B14F-4D97-AF65-F5344CB8AC3E}">
        <p14:creationId xmlns:p14="http://schemas.microsoft.com/office/powerpoint/2010/main" val="184166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3694" y="184826"/>
            <a:ext cx="11401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3.Ebauches d’actions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2548" y="2176279"/>
            <a:ext cx="9300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/>
              <a:t>A- En direction du grand public</a:t>
            </a:r>
          </a:p>
          <a:p>
            <a:pPr>
              <a:lnSpc>
                <a:spcPct val="150000"/>
              </a:lnSpc>
            </a:pPr>
            <a:r>
              <a:rPr lang="fr-FR" sz="4000" dirty="0"/>
              <a:t>B- En direction des collectivités</a:t>
            </a:r>
          </a:p>
          <a:p>
            <a:pPr>
              <a:lnSpc>
                <a:spcPct val="150000"/>
              </a:lnSpc>
            </a:pPr>
            <a:r>
              <a:rPr lang="fr-FR" sz="4000" dirty="0"/>
              <a:t>C- En direction des entreprises</a:t>
            </a:r>
          </a:p>
        </p:txBody>
      </p:sp>
    </p:spTree>
    <p:extLst>
      <p:ext uri="{BB962C8B-B14F-4D97-AF65-F5344CB8AC3E}">
        <p14:creationId xmlns:p14="http://schemas.microsoft.com/office/powerpoint/2010/main" val="31532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4564" y="-110466"/>
            <a:ext cx="10379677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dirty="0"/>
              <a:t>3.A - En direction des usagers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2375" y="4070262"/>
            <a:ext cx="5457371" cy="485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Stands de sensibilisation sur évènement</a:t>
            </a:r>
            <a:endParaRPr lang="fr-F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 Projet Zéro Déchet | Conférences et Ateliers Zéro Déch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9" t="1905" r="11925" b="4086"/>
          <a:stretch/>
        </p:blipFill>
        <p:spPr bwMode="auto">
          <a:xfrm>
            <a:off x="2928905" y="1238162"/>
            <a:ext cx="1645079" cy="20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67777" y="3321733"/>
            <a:ext cx="3143122" cy="89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 famille objectif zéro déchets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9817" y="5003836"/>
            <a:ext cx="2723720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Animation d’atelier zéro déchets</a:t>
            </a:r>
          </a:p>
        </p:txBody>
      </p:sp>
      <p:pic>
        <p:nvPicPr>
          <p:cNvPr id="2056" name="Picture 8" descr="Peut être une image de 2 personnes, enfant, personnes debout, fleur et plein 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21" y="1164876"/>
            <a:ext cx="3593136" cy="29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Y Logo Stamp Design Template Concept Illustration par Muhammad Rizky  Klinsman · Creative Fabr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14556" r="21561" b="8876"/>
          <a:stretch/>
        </p:blipFill>
        <p:spPr bwMode="auto">
          <a:xfrm>
            <a:off x="4254670" y="4451358"/>
            <a:ext cx="2301155" cy="20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4564" y="-110466"/>
            <a:ext cx="10379677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dirty="0"/>
              <a:t>3.A - En direction des usagers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2648" y="5132801"/>
            <a:ext cx="6561391" cy="130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 des visites du centre de tri et du centre d’enfouissement DRIMM et des centres de recyclage local : APAG – FERVERT – SEMATEC 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1219" y="5095774"/>
            <a:ext cx="3901080" cy="112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Opération couches lavables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(compostage de couches lavables en expérimentation sur le Grand Montauban)</a:t>
            </a:r>
          </a:p>
        </p:txBody>
      </p:sp>
      <p:pic>
        <p:nvPicPr>
          <p:cNvPr id="13" name="Picture 6" descr="Visitez pour savoir ce que deviennent vos emballages - Triv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33" y="1792655"/>
            <a:ext cx="6110022" cy="334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e guide complet des couches lavables - Modèle, accessoires, entretien...  faites les bons choix ! - broché - MARIANNE BERTREL - Achat Livre ou ebook  | fna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2877" b="16451"/>
          <a:stretch/>
        </p:blipFill>
        <p:spPr bwMode="auto">
          <a:xfrm>
            <a:off x="8191219" y="1792655"/>
            <a:ext cx="3610805" cy="31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oyager éco-respons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/>
          <a:stretch/>
        </p:blipFill>
        <p:spPr bwMode="auto">
          <a:xfrm>
            <a:off x="3004457" y="1194339"/>
            <a:ext cx="7053943" cy="40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4084" y="85444"/>
            <a:ext cx="7463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/>
              <a:t>3.B - En direction des entreprises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8011" y="5271844"/>
            <a:ext cx="836795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Accompagner les hébergeurs (gîtes, hôtels, hôtellerie de plein air,…) dans la connaissance du tri des emballages.</a:t>
            </a:r>
          </a:p>
        </p:txBody>
      </p:sp>
    </p:spTree>
    <p:extLst>
      <p:ext uri="{BB962C8B-B14F-4D97-AF65-F5344CB8AC3E}">
        <p14:creationId xmlns:p14="http://schemas.microsoft.com/office/powerpoint/2010/main" val="290029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084" y="85444"/>
            <a:ext cx="7463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/>
              <a:t>3.B - En direction des entreprises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1113" y="4608491"/>
            <a:ext cx="5140887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gratuitement aux entreprises, sur la base du volontariat, un diagnostic et un plan d’action déchets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 par la CMA en 2022 (labellisation si actions)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0606" y="4499408"/>
            <a:ext cx="4470399" cy="1277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Déployer de la communication sur les sites à forte fréquentation (bases nautiques, hôpitaux,… )</a:t>
            </a:r>
          </a:p>
        </p:txBody>
      </p:sp>
      <p:pic>
        <p:nvPicPr>
          <p:cNvPr id="6146" name="Picture 2" descr="L'accompagnement pour réduire et trier ses déchets - Rodez Agglomé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t="2287" r="23771" b="-2287"/>
          <a:stretch/>
        </p:blipFill>
        <p:spPr bwMode="auto">
          <a:xfrm>
            <a:off x="7806322" y="1467549"/>
            <a:ext cx="3108421" cy="31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urquoi trier les déchets ? - Cèd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00" y="1698171"/>
            <a:ext cx="6130613" cy="27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707" y="0"/>
            <a:ext cx="7710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/>
              <a:t>3.C- En direction des collectivités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04" y="1612566"/>
            <a:ext cx="3070567" cy="23868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3485" y="4070342"/>
            <a:ext cx="4080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Convention entre le SDD82/syndicats collecte et les communes pour les accompagner dans l’éco-exemplarité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790821" y="1060926"/>
            <a:ext cx="48775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+ prévention dans les centres aérés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1703" y="5663225"/>
            <a:ext cx="706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Rédaction de clauses incitatives dans les marchés publics (guide d’achats) et mise en place de cautions « tri » pour les locations de salle des fêtes  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CF1398-6BC9-6C3D-0AA6-19778FDA3AEF}"/>
              </a:ext>
            </a:extLst>
          </p:cNvPr>
          <p:cNvSpPr/>
          <p:nvPr/>
        </p:nvSpPr>
        <p:spPr>
          <a:xfrm>
            <a:off x="6575089" y="3615914"/>
            <a:ext cx="2254114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Créer un label « Marchés de plein air zéro déchet 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D62A9CE-697A-8CF9-91B3-AEDEA1C04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61" y="1457172"/>
            <a:ext cx="2254114" cy="12679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F2F34A13-CE62-81DB-74FA-1C36A6CDF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26" y="5353069"/>
            <a:ext cx="3135418" cy="10811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BF6CA07D-7436-E88A-5400-52C3A4D99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52" y="3242544"/>
            <a:ext cx="2998335" cy="19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9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7507" y="317500"/>
            <a:ext cx="7710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/>
              <a:t>3.C- En direction des collectivités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779" y="1333163"/>
            <a:ext cx="3722461" cy="27473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62483" y="4252480"/>
            <a:ext cx="3626757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des déchets dans les cimetières et valorisation des végétaux et terres dans les massifs de la communes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2686" y="4825011"/>
            <a:ext cx="6096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Promotion de la </a:t>
            </a:r>
            <a:r>
              <a:rPr lang="fr-FR" sz="2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 différenciée </a:t>
            </a:r>
            <a:r>
              <a:rPr lang="fr-FR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espaces verts + gestion in situ des déchets produits (</a:t>
            </a:r>
            <a:r>
              <a:rPr lang="fr-FR" sz="2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mulching</a:t>
            </a:r>
            <a:r>
              <a:rPr lang="fr-FR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paillage, compostage)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2030, une pelouse coupée rase sera considérée comme du béton pour l’imperméabilisation des sols (info CAUE T&amp;G)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4" descr="La gestion différenciée des espaces verts - Actualités - Département du  Finistère - 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9"/>
          <a:stretch/>
        </p:blipFill>
        <p:spPr bwMode="auto">
          <a:xfrm>
            <a:off x="1843314" y="1568295"/>
            <a:ext cx="5021943" cy="30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93142" y="754743"/>
            <a:ext cx="7155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Tour de table des participants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5" y="1529740"/>
            <a:ext cx="3917288" cy="39628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03805" y="1954635"/>
            <a:ext cx="72421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Nicolas Fournier </a:t>
            </a:r>
            <a:r>
              <a:rPr lang="fr-FR" dirty="0" smtClean="0"/>
              <a:t>: membre de FNE 82</a:t>
            </a:r>
          </a:p>
          <a:p>
            <a:r>
              <a:rPr lang="fr-FR" b="1" dirty="0" smtClean="0"/>
              <a:t>Gaëlle Matura </a:t>
            </a:r>
            <a:r>
              <a:rPr lang="fr-FR" dirty="0" smtClean="0"/>
              <a:t>: formatrice-environnement au CPIE Midi Quercy</a:t>
            </a:r>
          </a:p>
          <a:p>
            <a:r>
              <a:rPr lang="fr-FR" b="1" dirty="0" smtClean="0"/>
              <a:t>Magalie </a:t>
            </a:r>
            <a:r>
              <a:rPr lang="fr-FR" b="1" dirty="0" err="1" smtClean="0"/>
              <a:t>Miqueu</a:t>
            </a:r>
            <a:r>
              <a:rPr lang="fr-FR" b="1" dirty="0" smtClean="0"/>
              <a:t> </a:t>
            </a:r>
            <a:r>
              <a:rPr lang="fr-FR" dirty="0" smtClean="0"/>
              <a:t>: gérante de Tout Au Bocal</a:t>
            </a:r>
          </a:p>
          <a:p>
            <a:r>
              <a:rPr lang="fr-FR" b="1" dirty="0" smtClean="0"/>
              <a:t>Léa Renou </a:t>
            </a:r>
            <a:r>
              <a:rPr lang="fr-FR" dirty="0" smtClean="0"/>
              <a:t>: référente QSE-RSE pour la CMA82</a:t>
            </a:r>
          </a:p>
          <a:p>
            <a:r>
              <a:rPr lang="fr-FR" b="1" dirty="0" smtClean="0"/>
              <a:t>Elisabeth Dumont </a:t>
            </a:r>
            <a:r>
              <a:rPr lang="fr-FR" dirty="0" smtClean="0"/>
              <a:t>: co-présidente de l’association « Les Rainettes des Prés »</a:t>
            </a:r>
          </a:p>
          <a:p>
            <a:r>
              <a:rPr lang="fr-FR" b="1" dirty="0" smtClean="0"/>
              <a:t>Nicolas </a:t>
            </a:r>
            <a:r>
              <a:rPr lang="fr-FR" b="1" dirty="0" err="1" smtClean="0"/>
              <a:t>Lebreuvaud</a:t>
            </a:r>
            <a:r>
              <a:rPr lang="fr-FR" b="1" dirty="0" smtClean="0"/>
              <a:t> </a:t>
            </a:r>
            <a:r>
              <a:rPr lang="fr-FR" dirty="0" smtClean="0"/>
              <a:t>: chargé de valorisation des biodéchets pour APAG Environnemental</a:t>
            </a:r>
          </a:p>
          <a:p>
            <a:r>
              <a:rPr lang="fr-FR" b="1" dirty="0" smtClean="0"/>
              <a:t>Isabelle </a:t>
            </a:r>
            <a:r>
              <a:rPr lang="fr-FR" b="1" dirty="0" err="1" smtClean="0"/>
              <a:t>Mignot</a:t>
            </a:r>
            <a:r>
              <a:rPr lang="fr-FR" b="1" dirty="0" smtClean="0"/>
              <a:t> </a:t>
            </a:r>
            <a:r>
              <a:rPr lang="fr-FR" dirty="0" smtClean="0"/>
              <a:t>: Chargé de mission prévention des déchets – SMEEOM MG</a:t>
            </a:r>
          </a:p>
          <a:p>
            <a:r>
              <a:rPr lang="fr-FR" b="1" dirty="0" smtClean="0"/>
              <a:t>Céline </a:t>
            </a:r>
            <a:r>
              <a:rPr lang="fr-FR" b="1" dirty="0" err="1" smtClean="0"/>
              <a:t>Bessiere</a:t>
            </a:r>
            <a:r>
              <a:rPr lang="fr-FR" b="1" dirty="0" smtClean="0"/>
              <a:t> </a:t>
            </a:r>
            <a:r>
              <a:rPr lang="fr-FR" dirty="0" smtClean="0"/>
              <a:t>: Directrice du SMEEOM MG</a:t>
            </a:r>
          </a:p>
          <a:p>
            <a:r>
              <a:rPr lang="fr-FR" b="1" dirty="0" smtClean="0"/>
              <a:t>Philippe </a:t>
            </a:r>
            <a:r>
              <a:rPr lang="fr-FR" b="1" dirty="0" err="1" smtClean="0"/>
              <a:t>Millasseau</a:t>
            </a:r>
            <a:r>
              <a:rPr lang="fr-FR" b="1" dirty="0" smtClean="0"/>
              <a:t> </a:t>
            </a:r>
            <a:r>
              <a:rPr lang="fr-FR" dirty="0" smtClean="0"/>
              <a:t>: Directeur CAUE </a:t>
            </a:r>
            <a:r>
              <a:rPr lang="fr-FR" dirty="0" smtClean="0"/>
              <a:t>82</a:t>
            </a:r>
          </a:p>
          <a:p>
            <a:r>
              <a:rPr lang="fr-FR" b="1" dirty="0"/>
              <a:t>Antoine </a:t>
            </a:r>
            <a:r>
              <a:rPr lang="fr-FR" b="1" dirty="0" err="1"/>
              <a:t>Noguez</a:t>
            </a:r>
            <a:r>
              <a:rPr lang="fr-FR" b="1" dirty="0"/>
              <a:t> </a:t>
            </a:r>
            <a:r>
              <a:rPr lang="fr-FR" dirty="0"/>
              <a:t>: chargé de mission prévention des déchets SDD82</a:t>
            </a:r>
          </a:p>
          <a:p>
            <a:r>
              <a:rPr lang="fr-FR" b="1" dirty="0"/>
              <a:t>Bénédicte </a:t>
            </a:r>
            <a:r>
              <a:rPr lang="fr-FR" b="1" dirty="0" err="1"/>
              <a:t>Fourquet</a:t>
            </a:r>
            <a:r>
              <a:rPr lang="fr-FR" b="1" dirty="0"/>
              <a:t> </a:t>
            </a:r>
            <a:r>
              <a:rPr lang="fr-FR" dirty="0"/>
              <a:t>: Directrice SDD82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442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7507" y="317500"/>
            <a:ext cx="7710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/>
              <a:t>3.C- En direction des collectivités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45275" y="1319417"/>
            <a:ext cx="895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Anticiper l’obligation de </a:t>
            </a:r>
            <a:r>
              <a:rPr lang="fr-FR" sz="2400" b="1" dirty="0"/>
              <a:t>tri à la source des biodéchets </a:t>
            </a:r>
            <a:r>
              <a:rPr lang="fr-FR" sz="2400" dirty="0"/>
              <a:t>et accompagner les collectivités à trouver des solutions</a:t>
            </a:r>
          </a:p>
        </p:txBody>
      </p:sp>
      <p:pic>
        <p:nvPicPr>
          <p:cNvPr id="8" name="Picture 4" descr="Marseille Vert » Premier web magazine marseillais 100 % écolo ! »  Jean-Jacques Fasquel, maître-compos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72" y="2718486"/>
            <a:ext cx="4959572" cy="38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ocation de broyeurs de branches et de végétaux | VEGUE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39" y="2879771"/>
            <a:ext cx="5492579" cy="36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6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9966" y="210661"/>
            <a:ext cx="9070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Compte-rendu : actions choisies par les groupes de travail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F6AA1E2-A117-7C5A-DDDA-75D43CC33C07}"/>
              </a:ext>
            </a:extLst>
          </p:cNvPr>
          <p:cNvSpPr/>
          <p:nvPr/>
        </p:nvSpPr>
        <p:spPr>
          <a:xfrm>
            <a:off x="1975945" y="1927307"/>
            <a:ext cx="98705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été proposé aux participants de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réunir en sous-groupes (3-4 personnes) et de réfléchir par catégorie de public cible 3 avaient été préalablement identifiés 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A_ U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sagers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grands publics »,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B_ Collectivités publiques,</a:t>
            </a:r>
          </a:p>
          <a:p>
            <a:pPr marL="342900" lvl="0" indent="-342900" algn="just">
              <a:buFontTx/>
              <a:buChar char="-"/>
              <a:defRPr/>
            </a:pPr>
            <a:r>
              <a:rPr lang="fr-FR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C_Entreprises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professionnels.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La restitution a été faite sous la forme de la photo suivante. Les différents sous-groupes ont désigné un rapporteur pour présenter à tous les actions discutées. </a:t>
            </a:r>
          </a:p>
        </p:txBody>
      </p:sp>
    </p:spTree>
    <p:extLst>
      <p:ext uri="{BB962C8B-B14F-4D97-AF65-F5344CB8AC3E}">
        <p14:creationId xmlns:p14="http://schemas.microsoft.com/office/powerpoint/2010/main" val="127292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9967" y="243612"/>
            <a:ext cx="437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– Compte-rendu : actions choisies par les groupes de travail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r="1025" b="1711"/>
          <a:stretch/>
        </p:blipFill>
        <p:spPr>
          <a:xfrm rot="5400000">
            <a:off x="4947886" y="1155284"/>
            <a:ext cx="6702625" cy="470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1729" y="62480"/>
            <a:ext cx="9070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CR: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A_le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grand public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12322" y="831090"/>
            <a:ext cx="614542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Sensibiliser, former, accompagner avec un plan rigoureux</a:t>
            </a:r>
          </a:p>
          <a:p>
            <a:pPr marL="285750" indent="-285750">
              <a:buFontTx/>
              <a:buChar char="-"/>
            </a:pPr>
            <a:r>
              <a:rPr lang="fr-FR" dirty="0"/>
              <a:t>Produire moins de déchets et consommer responsable</a:t>
            </a:r>
          </a:p>
          <a:p>
            <a:pPr marL="285750" indent="-285750">
              <a:buFontTx/>
              <a:buChar char="-"/>
            </a:pPr>
            <a:r>
              <a:rPr lang="fr-FR" dirty="0"/>
              <a:t>Ateliers à la sensibilisation à l’éco-responsabilité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Considérer qu’il n’y a que de la ressource et plus de déchets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12318" y="2180326"/>
            <a:ext cx="1021491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Installation de sites de compostage dans les salles des fêtes (trouver des référents de site en amont s’annonce difficile)</a:t>
            </a:r>
          </a:p>
          <a:p>
            <a:pPr marL="285750" indent="-285750">
              <a:buFontTx/>
              <a:buChar char="-"/>
            </a:pPr>
            <a:r>
              <a:rPr lang="fr-FR" dirty="0"/>
              <a:t>Kit de communication et d’équipements pour les manifestations</a:t>
            </a:r>
          </a:p>
          <a:p>
            <a:pPr marL="285750" indent="-285750">
              <a:buFontTx/>
              <a:buChar char="-"/>
            </a:pPr>
            <a:r>
              <a:rPr lang="fr-FR" dirty="0"/>
              <a:t>Charte d’éco-responsabilité pour les associations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12318" y="3507454"/>
            <a:ext cx="10214919" cy="923330"/>
          </a:xfrm>
          <a:prstGeom prst="rect">
            <a:avLst/>
          </a:prstGeom>
          <a:solidFill>
            <a:srgbClr val="F9A06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Communication sur les marchés gourmands et marchés de plein air</a:t>
            </a:r>
          </a:p>
          <a:p>
            <a:pPr marL="285750" indent="-285750">
              <a:buFontTx/>
              <a:buChar char="-"/>
            </a:pPr>
            <a:r>
              <a:rPr lang="fr-FR" dirty="0"/>
              <a:t>Festival zéro déchets</a:t>
            </a:r>
          </a:p>
          <a:p>
            <a:pPr marL="285750" indent="-285750">
              <a:buFontTx/>
              <a:buChar char="-"/>
            </a:pPr>
            <a:r>
              <a:rPr lang="fr-FR" dirty="0"/>
              <a:t>Associer des moyens humains comme des services civiques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12319" y="4614742"/>
            <a:ext cx="10214919" cy="1754326"/>
          </a:xfrm>
          <a:prstGeom prst="rect">
            <a:avLst/>
          </a:prstGeom>
          <a:solidFill>
            <a:srgbClr val="F05C0A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Charte d’éco-responsabilité pour les associations qui louent des salles / pour l’organisation d’évènements en lien avec les mairies les Communauté de Communes et syndicats de collecte. </a:t>
            </a:r>
          </a:p>
          <a:p>
            <a:pPr marL="285750" indent="-285750">
              <a:buFontTx/>
              <a:buChar char="-"/>
            </a:pPr>
            <a:r>
              <a:rPr lang="fr-FR" dirty="0"/>
              <a:t>Freins : manque de matériel, moyen humain, </a:t>
            </a:r>
            <a:r>
              <a:rPr lang="fr-FR" u="sng" dirty="0"/>
              <a:t>manque de formation</a:t>
            </a:r>
            <a:r>
              <a:rPr lang="fr-FR" dirty="0"/>
              <a:t>. Comment faire le lien entre propreté urbaine et collecte ?</a:t>
            </a:r>
          </a:p>
          <a:p>
            <a:pPr marL="285750" indent="-285750">
              <a:buFontTx/>
              <a:buChar char="-"/>
            </a:pPr>
            <a:r>
              <a:rPr lang="fr-FR" dirty="0"/>
              <a:t>Leviers : système bonus/malus sur le coût de la location de la salle selon l’adhésion à la charte et aux bonnes pratiques. Eco référent de site/d’évènement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88342" y="1062169"/>
            <a:ext cx="294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Chaque zone de texte représente les propositions d’un sous-groupe</a:t>
            </a:r>
          </a:p>
        </p:txBody>
      </p:sp>
    </p:spTree>
    <p:extLst>
      <p:ext uri="{BB962C8B-B14F-4D97-AF65-F5344CB8AC3E}">
        <p14:creationId xmlns:p14="http://schemas.microsoft.com/office/powerpoint/2010/main" val="80928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1729" y="62480"/>
            <a:ext cx="9070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CR: </a:t>
            </a:r>
            <a:r>
              <a:rPr lang="fr-FR" sz="44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_les collectivités publiques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75719" y="807714"/>
            <a:ext cx="636785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Éco-référents (élu?) accessibles à la mairie</a:t>
            </a:r>
          </a:p>
          <a:p>
            <a:pPr marL="285750" indent="-285750">
              <a:buFontTx/>
              <a:buChar char="-"/>
            </a:pPr>
            <a:r>
              <a:rPr lang="fr-FR" dirty="0"/>
              <a:t>Toute manifestation devrait avoir un éco-cahier des charges sur la commune</a:t>
            </a:r>
          </a:p>
          <a:p>
            <a:pPr marL="285750" indent="-285750">
              <a:buFontTx/>
              <a:buChar char="-"/>
            </a:pPr>
            <a:r>
              <a:rPr lang="fr-FR" dirty="0"/>
              <a:t>Mettre à disposition les outils et moyens qui permettent de faciliter l’acte de tri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75720" y="2382331"/>
            <a:ext cx="1065151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Information auprès des collectivités. Former les DGS, impliquer les agents dans des habitudes de travail éco-responsables</a:t>
            </a:r>
          </a:p>
          <a:p>
            <a:pPr marL="285750" indent="-285750">
              <a:buFontTx/>
              <a:buChar char="-"/>
            </a:pPr>
            <a:r>
              <a:rPr lang="fr-FR" dirty="0"/>
              <a:t>Optimiser l’achat public (pas de jetable, grammage papier, papier recyclé…)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Défis Réduction : énergie, déchets et biodéchets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75719" y="3679949"/>
            <a:ext cx="1065151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Ateliers retour d’expérience en format « informel » entre agents d’un service – témoignages et échanges</a:t>
            </a:r>
          </a:p>
          <a:p>
            <a:pPr marL="285750" indent="-285750">
              <a:buFontTx/>
              <a:buChar char="-"/>
            </a:pPr>
            <a:r>
              <a:rPr lang="fr-FR" dirty="0"/>
              <a:t>Travailler la question des déchets de cimetière. Ne plus faire partir le tout en OM, compostage à proximité..</a:t>
            </a:r>
          </a:p>
          <a:p>
            <a:pPr marL="285750" indent="-285750">
              <a:buFontTx/>
              <a:buChar char="-"/>
            </a:pPr>
            <a:r>
              <a:rPr lang="fr-FR" dirty="0"/>
              <a:t>Charte éco-responsabilité mairies, écoles et toutes les antennes de collectivités publiques.</a:t>
            </a:r>
          </a:p>
          <a:p>
            <a:pPr marL="285750" indent="-285750">
              <a:buFontTx/>
              <a:buChar char="-"/>
            </a:pPr>
            <a:r>
              <a:rPr lang="fr-FR" dirty="0"/>
              <a:t>Achat d’outils mutualisés, jeux pédagogiques sur le tri, prévention et gaspillage alimentaire.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75720" y="4977567"/>
            <a:ext cx="10684466" cy="156966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Challenge zéro Gaspillage alimentaire dans les écoles, collèges et lycées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Valorisation des biodéchets : compostage et poulailler collectif dans les ERP et sensibilisation des agents et usagers (x2)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Développer et optimiser la location de vaisselle réutilisable, poubelle de tri spéciale manifestation…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Accompagner les marchés gourmands vers le 0 déchet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Le maire et les élus ne se sentent pas forcément concernés, étant donné que c’est une compétence « communauté de communes ». Outils à mettre à disposition des élus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950592" y="998746"/>
            <a:ext cx="367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Chaque zone de texte représente les propositions d’un sous-groupe. </a:t>
            </a:r>
          </a:p>
          <a:p>
            <a:r>
              <a:rPr lang="fr-FR" i="1" dirty="0"/>
              <a:t>« (x2) » signifie que la proposition est revenue deux fois par 2 sous-groupes</a:t>
            </a:r>
          </a:p>
        </p:txBody>
      </p:sp>
    </p:spTree>
    <p:extLst>
      <p:ext uri="{BB962C8B-B14F-4D97-AF65-F5344CB8AC3E}">
        <p14:creationId xmlns:p14="http://schemas.microsoft.com/office/powerpoint/2010/main" val="340914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1729" y="62480"/>
            <a:ext cx="9070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CR: </a:t>
            </a:r>
            <a:r>
              <a:rPr lang="fr-FR" sz="4400" noProof="0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_les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entreprises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77081" y="1095381"/>
            <a:ext cx="593125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Mettre à disposition les outils et moyens qui permettent de faciliter l’acte de tri. Faire un passage pour former les employés, leur rappeler les règles. Distribution de consignes et désignation d’un référent.</a:t>
            </a:r>
          </a:p>
          <a:p>
            <a:pPr marL="285750" indent="-285750">
              <a:buFontTx/>
              <a:buChar char="-"/>
            </a:pPr>
            <a:r>
              <a:rPr lang="fr-FR" dirty="0"/>
              <a:t>Mise en place d’actions simples : séparer le marc de café, composter les biodéchets…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77081" y="2971300"/>
            <a:ext cx="1000897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Réaliser des fiches sur les différents financements possibles pour accompagner au tri et à la prévention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Chartes et labels pour les artisans commerçants sur les marchés avec mutualisation des moyens (ex: composteurs collectifs)</a:t>
            </a:r>
          </a:p>
          <a:p>
            <a:pPr marL="285750" indent="-285750">
              <a:buFontTx/>
              <a:buChar char="-"/>
            </a:pPr>
            <a:r>
              <a:rPr lang="fr-FR" dirty="0"/>
              <a:t>Charte type « Commerçant Zéro déchet » de la CMA.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77081" y="4699322"/>
            <a:ext cx="1000897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Challenge Zéro gaspillage alimentaire pour les restaurateurs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77080" y="5361802"/>
            <a:ext cx="1000897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Label éco-exemplarité : entreprises inscrites en déchèterie et vertueuses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Comment dissocier le tri, la valorisation et la réduction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975305" y="1376892"/>
            <a:ext cx="367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Chaque zone de texte représente les propositions d’un sous-groupe. </a:t>
            </a:r>
          </a:p>
          <a:p>
            <a:r>
              <a:rPr lang="fr-FR" i="1" dirty="0"/>
              <a:t>« (x2) » signifie que la proposition est revenue deux fois par 2 sous-groupes</a:t>
            </a:r>
          </a:p>
        </p:txBody>
      </p:sp>
    </p:spTree>
    <p:extLst>
      <p:ext uri="{BB962C8B-B14F-4D97-AF65-F5344CB8AC3E}">
        <p14:creationId xmlns:p14="http://schemas.microsoft.com/office/powerpoint/2010/main" val="413354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5978" y="-56214"/>
            <a:ext cx="9070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CR: Notes prises</a:t>
            </a:r>
            <a:r>
              <a:rPr kumimoji="0" lang="fr-FR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le SDD82 </a:t>
            </a:r>
            <a:endParaRPr lang="fr-FR" sz="4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prstClr val="black"/>
                </a:solidFill>
                <a:latin typeface="Calibri" panose="020F0502020204030204"/>
              </a:rPr>
              <a:t>Actions pré-retenues pour le PLPDMA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2939" y="1465837"/>
            <a:ext cx="9506465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Lister l’ensemble des lieux publics (Collectivités, France Service, office tourisme…) et former des référents de site en maintenant un lien continu avec le SDD82 ou les collectivités-collecte.  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Déployer des opérations de prévention / tri dans les gares, supermarchés…</a:t>
            </a:r>
          </a:p>
          <a:p>
            <a:pPr marL="285750" indent="-285750">
              <a:buFontTx/>
              <a:buChar char="-"/>
            </a:pPr>
            <a:r>
              <a:rPr lang="fr-FR" dirty="0"/>
              <a:t>Accompagner des opérations - marché gourmand « amenez vos couverts » </a:t>
            </a:r>
          </a:p>
          <a:p>
            <a:pPr marL="285750" indent="-285750">
              <a:buFontTx/>
              <a:buChar char="-"/>
            </a:pPr>
            <a:r>
              <a:rPr lang="fr-FR" dirty="0"/>
              <a:t>Installation de sites de compostage dans les salles des fêtes.</a:t>
            </a:r>
          </a:p>
          <a:p>
            <a:pPr marL="285750" indent="-285750">
              <a:buFontTx/>
              <a:buChar char="-"/>
            </a:pPr>
            <a:r>
              <a:rPr lang="fr-FR" dirty="0"/>
              <a:t>Créer un réseau d’ambassadeurs tri et prévention : prendre des services civiques / SNU</a:t>
            </a:r>
          </a:p>
          <a:p>
            <a:pPr marL="285750" indent="-285750">
              <a:buFontTx/>
              <a:buChar char="-"/>
            </a:pPr>
            <a:r>
              <a:rPr lang="fr-FR" dirty="0"/>
              <a:t>Informer / sensibiliser les agents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Encourager à l’utilisation de vaisselle réutilisable dans les évènements et les collectivités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Composteurs dans tous les sites des collectivités.</a:t>
            </a:r>
          </a:p>
          <a:p>
            <a:pPr marL="285750" indent="-285750">
              <a:buFontTx/>
              <a:buChar char="-"/>
            </a:pPr>
            <a:r>
              <a:rPr lang="fr-FR" dirty="0"/>
              <a:t>Temps d’échange « informels » entre les agents, retours d’expériences et éco-pratiques</a:t>
            </a:r>
          </a:p>
          <a:p>
            <a:pPr marL="285750" indent="-285750">
              <a:buFontTx/>
              <a:buChar char="-"/>
            </a:pPr>
            <a:r>
              <a:rPr lang="fr-FR" dirty="0"/>
              <a:t>Référents éco-exemplaires sur les évènements </a:t>
            </a:r>
          </a:p>
          <a:p>
            <a:pPr marL="285750" indent="-285750">
              <a:buFontTx/>
              <a:buChar char="-"/>
            </a:pPr>
            <a:r>
              <a:rPr lang="fr-FR" dirty="0"/>
              <a:t>Challenge Famille Zéro Déchets</a:t>
            </a:r>
          </a:p>
          <a:p>
            <a:pPr marL="285750" indent="-285750">
              <a:buFontTx/>
              <a:buChar char="-"/>
            </a:pPr>
            <a:r>
              <a:rPr lang="fr-FR" dirty="0"/>
              <a:t>Mise en place de composteurs collectifs et poulaillers publics 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Développement éco-cimetières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« Entreprises inscrites en déchèteries = base de données »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Lier</a:t>
            </a:r>
            <a:r>
              <a:rPr lang="fr-FR" dirty="0"/>
              <a:t> avec CMA = entreprises zéro-déchets</a:t>
            </a:r>
          </a:p>
          <a:p>
            <a:pPr marL="285750" indent="-285750">
              <a:buFontTx/>
              <a:buChar char="-"/>
            </a:pPr>
            <a:r>
              <a:rPr lang="fr-FR" dirty="0"/>
              <a:t>Accompagner les hébergeurs avec les déchets de leurs clientèles (tri et prévention déchets)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454" y="1374727"/>
            <a:ext cx="14881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liste ici présentée reprend un ensemble d’actions du groupe de travail. </a:t>
            </a:r>
          </a:p>
          <a:p>
            <a:r>
              <a:rPr lang="fr-FR" dirty="0"/>
              <a:t>Cette liste n’est pas arrêtée dans l’attente de nouvelles concertations et propositions</a:t>
            </a:r>
          </a:p>
        </p:txBody>
      </p:sp>
    </p:spTree>
    <p:extLst>
      <p:ext uri="{BB962C8B-B14F-4D97-AF65-F5344CB8AC3E}">
        <p14:creationId xmlns:p14="http://schemas.microsoft.com/office/powerpoint/2010/main" val="27385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36442" y="670303"/>
            <a:ext cx="114011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Sommaire de la réunion :</a:t>
            </a:r>
          </a:p>
          <a:p>
            <a:r>
              <a:rPr lang="fr-FR" sz="4000" dirty="0"/>
              <a:t>  </a:t>
            </a:r>
          </a:p>
          <a:p>
            <a:pPr marL="342900" indent="-342900">
              <a:buAutoNum type="arabicPeriod"/>
            </a:pPr>
            <a:r>
              <a:rPr lang="fr-FR" sz="5000" dirty="0"/>
              <a:t>Synthèse règlementaire</a:t>
            </a:r>
          </a:p>
          <a:p>
            <a:pPr marL="342900" indent="-342900">
              <a:buAutoNum type="arabicPeriod"/>
            </a:pPr>
            <a:r>
              <a:rPr lang="fr-FR" sz="5000" dirty="0"/>
              <a:t>Contexte du territoire</a:t>
            </a:r>
          </a:p>
          <a:p>
            <a:pPr marL="342900" indent="-342900">
              <a:buAutoNum type="arabicPeriod"/>
            </a:pPr>
            <a:r>
              <a:rPr lang="fr-FR" sz="5000" dirty="0"/>
              <a:t>Ébauches d’actions</a:t>
            </a:r>
          </a:p>
          <a:p>
            <a:pPr marL="342900" indent="-342900">
              <a:buAutoNum type="arabicPeriod"/>
            </a:pPr>
            <a:r>
              <a:rPr lang="fr-FR" sz="5000" dirty="0"/>
              <a:t>Actions choisies</a:t>
            </a:r>
          </a:p>
        </p:txBody>
      </p:sp>
    </p:spTree>
    <p:extLst>
      <p:ext uri="{BB962C8B-B14F-4D97-AF65-F5344CB8AC3E}">
        <p14:creationId xmlns:p14="http://schemas.microsoft.com/office/powerpoint/2010/main" val="313881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5471" y="191331"/>
            <a:ext cx="11401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Éco-exemplarité</a:t>
            </a:r>
            <a:endParaRPr lang="fr-FR" sz="5000" dirty="0"/>
          </a:p>
        </p:txBody>
      </p:sp>
      <p:sp>
        <p:nvSpPr>
          <p:cNvPr id="2" name="ZoneTexte 1"/>
          <p:cNvSpPr txBox="1"/>
          <p:nvPr/>
        </p:nvSpPr>
        <p:spPr>
          <a:xfrm>
            <a:off x="3541486" y="1183214"/>
            <a:ext cx="4310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i="1" dirty="0"/>
              <a:t>De quoi parle-t-on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3026" y="2409499"/>
            <a:ext cx="9891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/>
              <a:t>L’éco-exemplarité, […] regroupe des actions visant la </a:t>
            </a:r>
            <a:r>
              <a:rPr lang="fr-FR" sz="2800" b="1" dirty="0">
                <a:solidFill>
                  <a:srgbClr val="00B050"/>
                </a:solidFill>
              </a:rPr>
              <a:t>diminution des impacts environnementaux des établissements</a:t>
            </a:r>
            <a:r>
              <a:rPr lang="fr-FR" sz="2800" dirty="0"/>
              <a:t>, collectivités, et services concernant l’eau, l’énergie et les transports, les bâtiments, les achats publics et la gestion des déchets.</a:t>
            </a:r>
          </a:p>
        </p:txBody>
      </p:sp>
      <p:pic>
        <p:nvPicPr>
          <p:cNvPr id="8194" name="Picture 2" descr="Transition écologique – Guyan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6" y="4311768"/>
            <a:ext cx="6061856" cy="20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2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4330" y="1074062"/>
            <a:ext cx="314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VIDEO :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28906" y="1074062"/>
            <a:ext cx="312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https://youtu.be/ow5Io77hR3E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0DA0F51-28E6-85ED-F4AC-98EFCFA6B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66" y="1887522"/>
            <a:ext cx="7494666" cy="39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65252" y="385893"/>
            <a:ext cx="11401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6600" dirty="0"/>
              <a:t>Synthèse règlementaire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0396" y="2030917"/>
            <a:ext cx="9774513" cy="443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lois LTECV (2015) et AGEC (2020) sont venues consolider les obligations règlementaires en matière d’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-responsabilité :  Au 1</a:t>
            </a:r>
            <a:r>
              <a:rPr lang="fr-FR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janvier 2022 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 d’une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de réemploi dans les achats publics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au minimum 20% de matériel, informatique, cartouche toner, mobilier…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établissements recevant du public doivent disposer de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fontaines gratuites à eau potable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(interdit de distribuer gratuitement des bouteilles plastiques)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l'administration devra se montrer exemplaire et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supprimer le plastique à usage unique de sa commande publique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du papier recyclé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doit représenter au moins 40% des achats. </a:t>
            </a:r>
          </a:p>
        </p:txBody>
      </p:sp>
    </p:spTree>
    <p:extLst>
      <p:ext uri="{BB962C8B-B14F-4D97-AF65-F5344CB8AC3E}">
        <p14:creationId xmlns:p14="http://schemas.microsoft.com/office/powerpoint/2010/main" val="24758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3809" r="5264" b="12169"/>
          <a:stretch/>
        </p:blipFill>
        <p:spPr>
          <a:xfrm>
            <a:off x="1745724" y="761059"/>
            <a:ext cx="8911772" cy="57621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34663" y="3977110"/>
            <a:ext cx="28751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143 Communes -    7 communautés de communes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530" y="102688"/>
            <a:ext cx="7799294" cy="952160"/>
          </a:xfrm>
        </p:spPr>
        <p:txBody>
          <a:bodyPr>
            <a:normAutofit fontScale="90000"/>
          </a:bodyPr>
          <a:lstStyle/>
          <a:p>
            <a:r>
              <a:rPr lang="fr-FR" sz="6600" dirty="0">
                <a:latin typeface="+mn-lt"/>
              </a:rPr>
              <a:t>2. Contexte du territoire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F452A20-8C1F-DE96-5E41-3D99905E7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59" y="914385"/>
            <a:ext cx="1139151" cy="5642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ECEB4DE-43E8-AFC8-0211-D2CBFE56C4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85" y="1054848"/>
            <a:ext cx="1126590" cy="6229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2BA1AC8-8ADD-ABEC-FDDC-8B1F0BA66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56" y="1845578"/>
            <a:ext cx="1528240" cy="8497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E63DE89E-00BE-310A-D5DF-6AF0915DD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5" y="4623441"/>
            <a:ext cx="998697" cy="9660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20" y="1478605"/>
            <a:ext cx="1216676" cy="12166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3090ABA-F049-4142-9B77-096AA9A5BD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2" y="5144241"/>
            <a:ext cx="1216676" cy="13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530" y="204288"/>
            <a:ext cx="7799294" cy="952160"/>
          </a:xfrm>
        </p:spPr>
        <p:txBody>
          <a:bodyPr>
            <a:normAutofit fontScale="90000"/>
          </a:bodyPr>
          <a:lstStyle/>
          <a:p>
            <a:r>
              <a:rPr lang="fr-FR" sz="6600" dirty="0">
                <a:latin typeface="+mn-lt"/>
              </a:rPr>
              <a:t>2. Contexte du territoire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272675"/>
              </p:ext>
            </p:extLst>
          </p:nvPr>
        </p:nvGraphicFramePr>
        <p:xfrm>
          <a:off x="2092608" y="1350748"/>
          <a:ext cx="8624226" cy="415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6CBF645-C0BC-46C7-A4FC-E70B2F4B4DE0}"/>
              </a:ext>
            </a:extLst>
          </p:cNvPr>
          <p:cNvSpPr txBox="1"/>
          <p:nvPr/>
        </p:nvSpPr>
        <p:spPr>
          <a:xfrm>
            <a:off x="1510018" y="5762995"/>
            <a:ext cx="1015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Taille des ménages faible en Quercy Rouergue Gorges de l’Aveyron et en Pays de Serres en Quercy  </a:t>
            </a:r>
          </a:p>
          <a:p>
            <a:pPr algn="ctr"/>
            <a:r>
              <a:rPr lang="fr-FR" dirty="0"/>
              <a:t>Taille des ménages élevée en Quercy Vert Aveyron et en Coteaux et Plaines du Pays </a:t>
            </a:r>
            <a:r>
              <a:rPr lang="fr-FR" dirty="0" err="1"/>
              <a:t>Lafrançaisin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7F3122C0-9943-156C-DEAF-C805D6A43E49}"/>
              </a:ext>
            </a:extLst>
          </p:cNvPr>
          <p:cNvSpPr txBox="1"/>
          <p:nvPr/>
        </p:nvSpPr>
        <p:spPr>
          <a:xfrm>
            <a:off x="1868790" y="6488668"/>
            <a:ext cx="233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Moyenne française 2,2</a:t>
            </a:r>
          </a:p>
        </p:txBody>
      </p:sp>
    </p:spTree>
    <p:extLst>
      <p:ext uri="{BB962C8B-B14F-4D97-AF65-F5344CB8AC3E}">
        <p14:creationId xmlns:p14="http://schemas.microsoft.com/office/powerpoint/2010/main" val="45610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48055"/>
              </p:ext>
            </p:extLst>
          </p:nvPr>
        </p:nvGraphicFramePr>
        <p:xfrm>
          <a:off x="1775959" y="1156448"/>
          <a:ext cx="8640081" cy="533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389530" y="204288"/>
            <a:ext cx="7799294" cy="952160"/>
          </a:xfrm>
        </p:spPr>
        <p:txBody>
          <a:bodyPr>
            <a:normAutofit fontScale="90000"/>
          </a:bodyPr>
          <a:lstStyle/>
          <a:p>
            <a:r>
              <a:rPr lang="fr-FR" sz="6600" dirty="0">
                <a:latin typeface="+mn-lt"/>
              </a:rPr>
              <a:t>2. Contexte du territoire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63EE120-C0BC-7329-7DAF-FDD85C0DCE46}"/>
              </a:ext>
            </a:extLst>
          </p:cNvPr>
          <p:cNvSpPr txBox="1"/>
          <p:nvPr/>
        </p:nvSpPr>
        <p:spPr>
          <a:xfrm>
            <a:off x="9311780" y="2782669"/>
            <a:ext cx="2499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89 % des habitants du SDD82 en maison.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Part d’habitat en appartements légèrement plus élevée en CC Quercy Caussadais et en CC 2rives</a:t>
            </a:r>
          </a:p>
        </p:txBody>
      </p:sp>
    </p:spTree>
    <p:extLst>
      <p:ext uri="{BB962C8B-B14F-4D97-AF65-F5344CB8AC3E}">
        <p14:creationId xmlns:p14="http://schemas.microsoft.com/office/powerpoint/2010/main" val="13390093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 groupe 2" id="{4EA9B5BB-59E7-4ECD-94BF-070276219791}" vid="{B8C292F0-10F8-4A0A-A539-6D0CB634CFA5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axe 3 - gaspillage alimentaire.pptx" id="{1C66FED3-7AC4-4009-B65C-87BA32A9F487}" vid="{FF05CE01-ED72-4E78-89B1-2CF0583C0B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 groupe 2</Template>
  <TotalTime>2287</TotalTime>
  <Words>1279</Words>
  <Application>Microsoft Office PowerPoint</Application>
  <PresentationFormat>Grand écran</PresentationFormat>
  <Paragraphs>168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Contexte du territoire</vt:lpstr>
      <vt:lpstr>2. Contexte du territoire</vt:lpstr>
      <vt:lpstr>2. Contexte du territoire</vt:lpstr>
      <vt:lpstr>2. Contexte du territoire</vt:lpstr>
      <vt:lpstr>2. Contexte du territoire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116</cp:revision>
  <cp:lastPrinted>2022-07-07T11:35:37Z</cp:lastPrinted>
  <dcterms:created xsi:type="dcterms:W3CDTF">2022-06-24T06:53:45Z</dcterms:created>
  <dcterms:modified xsi:type="dcterms:W3CDTF">2022-08-16T14:18:40Z</dcterms:modified>
</cp:coreProperties>
</file>